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9"/>
  </p:notesMasterIdLst>
  <p:sldIdLst>
    <p:sldId id="268" r:id="rId3"/>
    <p:sldId id="305" r:id="rId4"/>
    <p:sldId id="306" r:id="rId5"/>
    <p:sldId id="307" r:id="rId6"/>
    <p:sldId id="308" r:id="rId7"/>
    <p:sldId id="284" r:id="rId8"/>
    <p:sldId id="300" r:id="rId9"/>
    <p:sldId id="303" r:id="rId10"/>
    <p:sldId id="309" r:id="rId11"/>
    <p:sldId id="304" r:id="rId12"/>
    <p:sldId id="299" r:id="rId13"/>
    <p:sldId id="310" r:id="rId14"/>
    <p:sldId id="301" r:id="rId15"/>
    <p:sldId id="302" r:id="rId16"/>
    <p:sldId id="296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55"/>
  </p:normalViewPr>
  <p:slideViewPr>
    <p:cSldViewPr snapToGrid="0" snapToObjects="1" showGuides="1">
      <p:cViewPr>
        <p:scale>
          <a:sx n="95" d="100"/>
          <a:sy n="95" d="100"/>
        </p:scale>
        <p:origin x="672" y="15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14645-2BA4-9B4C-AD07-1A6EFB308DC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4ACF4-ED0C-B54C-8EEC-A082B1881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88509-0696-9B45-907F-39A9337401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8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8B69F-6050-3F4E-9BD8-607DFE3B772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1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66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7ED2-5BBF-A246-8D08-63DEA6827895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5/31/17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1A4C-C656-2148-859E-AA022F02378A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4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0"/>
            <a:ext cx="12192000" cy="6845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2680"/>
            <a:ext cx="12191999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041" y="19020"/>
            <a:ext cx="12141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Century Gothic" charset="0"/>
                <a:ea typeface="Century Gothic" charset="0"/>
                <a:cs typeface="Century Gothic" charset="0"/>
              </a:rPr>
              <a:t>Validation of satellite </a:t>
            </a:r>
          </a:p>
          <a:p>
            <a:r>
              <a:rPr lang="en-US" sz="7200" b="1" dirty="0" smtClean="0">
                <a:latin typeface="Century Gothic" charset="0"/>
                <a:ea typeface="Century Gothic" charset="0"/>
                <a:cs typeface="Century Gothic" charset="0"/>
              </a:rPr>
              <a:t>sea ice concentration</a:t>
            </a:r>
            <a:endParaRPr lang="en-US" sz="72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635802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entury Gothic" charset="0"/>
                <a:ea typeface="Century Gothic" charset="0"/>
                <a:cs typeface="Century Gothic" charset="0"/>
              </a:rPr>
              <a:t>INTPART • Project Proposal • </a:t>
            </a:r>
            <a:r>
              <a:rPr lang="en-US" sz="3000" b="1" dirty="0">
                <a:latin typeface="Century Gothic" charset="0"/>
                <a:ea typeface="Century Gothic" charset="0"/>
                <a:cs typeface="Century Gothic" charset="0"/>
              </a:rPr>
              <a:t>2017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124699" y="3885703"/>
            <a:ext cx="12091917" cy="2031325"/>
            <a:chOff x="6095999" y="3949512"/>
            <a:chExt cx="12091917" cy="2031325"/>
          </a:xfrm>
        </p:grpSpPr>
        <p:sp>
          <p:nvSpPr>
            <p:cNvPr id="13" name="TextBox 12"/>
            <p:cNvSpPr txBox="1"/>
            <p:nvPr/>
          </p:nvSpPr>
          <p:spPr>
            <a:xfrm>
              <a:off x="6095999" y="3949512"/>
              <a:ext cx="120919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Zachary Labe</a:t>
              </a:r>
            </a:p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	 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zlabe</a:t>
              </a:r>
              <a:r>
                <a:rPr lang="en-US" sz="4200" dirty="0" err="1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@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uci.edu</a:t>
              </a:r>
              <a:endParaRPr lang="en-US" sz="4200" dirty="0" smtClean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200" dirty="0" smtClean="0">
                  <a:latin typeface="Century Gothic" charset="0"/>
                  <a:ea typeface="Century Gothic" charset="0"/>
                  <a:cs typeface="Century Gothic" charset="0"/>
                </a:rPr>
                <a:t>		</a:t>
              </a:r>
              <a:r>
                <a:rPr lang="en-US" sz="4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@</a:t>
              </a:r>
              <a:r>
                <a:rPr lang="en-US" sz="4200" dirty="0" err="1" smtClean="0">
                  <a:latin typeface="Century Gothic" charset="0"/>
                  <a:ea typeface="Century Gothic" charset="0"/>
                  <a:cs typeface="Century Gothic" charset="0"/>
                </a:rPr>
                <a:t>ZLabe</a:t>
              </a:r>
              <a:endParaRPr lang="en-US" sz="42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7453313" y="5347420"/>
              <a:ext cx="476249" cy="4762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>
            <a:xfrm>
              <a:off x="6579397" y="4711622"/>
              <a:ext cx="535782" cy="53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35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5524346" y="2998114"/>
            <a:ext cx="120919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Sea Ice Thickness</a:t>
            </a:r>
            <a:endParaRPr lang="en-US" sz="5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2" y="0"/>
            <a:ext cx="6264088" cy="35634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61012" y="5634318"/>
            <a:ext cx="4679576" cy="10354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2" y="3429000"/>
            <a:ext cx="626408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73200"/>
            <a:ext cx="9271000" cy="538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340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latin typeface="Century Gothic" charset="0"/>
                <a:ea typeface="Century Gothic" charset="0"/>
                <a:cs typeface="Century Gothic" charset="0"/>
              </a:rPr>
              <a:t>R/V Lance </a:t>
            </a:r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– 18 May : 24 May</a:t>
            </a:r>
            <a:endParaRPr lang="en-US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680"/>
            <a:ext cx="12191999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" y="2318295"/>
            <a:ext cx="12091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latin typeface="Century Gothic" charset="0"/>
                <a:ea typeface="Century Gothic" charset="0"/>
                <a:cs typeface="Century Gothic" charset="0"/>
              </a:rPr>
              <a:t>INTPART Project</a:t>
            </a:r>
            <a:endParaRPr lang="en-US" sz="7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57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73200"/>
            <a:ext cx="9271000" cy="538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340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 smtClean="0">
                <a:latin typeface="Century Gothic" charset="0"/>
                <a:ea typeface="Century Gothic" charset="0"/>
                <a:cs typeface="Century Gothic" charset="0"/>
              </a:rPr>
              <a:t>R/V Lance </a:t>
            </a:r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– 18 May : 24 May</a:t>
            </a:r>
            <a:endParaRPr lang="en-US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73200"/>
            <a:ext cx="9271000" cy="538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340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AMSR2 - ASI 3.125 km - Sea Ice Conc.</a:t>
            </a:r>
            <a:endParaRPr lang="en-US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2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73200"/>
            <a:ext cx="9271000" cy="538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3400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Century Gothic" charset="0"/>
                <a:ea typeface="Century Gothic" charset="0"/>
                <a:cs typeface="Century Gothic" charset="0"/>
              </a:rPr>
              <a:t>Compare sea ice observations (SIC(8))</a:t>
            </a:r>
            <a:endParaRPr lang="en-US" sz="48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592670" y="5957047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83388" y="6145305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886700" y="6145305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33715" y="6051176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18562" y="5862918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95832" y="5674660"/>
            <a:ext cx="215153" cy="18825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73102" y="5486402"/>
            <a:ext cx="215153" cy="188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50372" y="5526744"/>
            <a:ext cx="215153" cy="188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02772" y="5679144"/>
            <a:ext cx="215153" cy="188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73102" y="5674660"/>
            <a:ext cx="215153" cy="1882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91237" y="5836023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63912" y="5723655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551021" y="5676591"/>
            <a:ext cx="215153" cy="18825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5419" y="185566"/>
            <a:ext cx="5357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 smtClean="0">
                <a:latin typeface="Century Gothic" charset="0"/>
                <a:ea typeface="Century Gothic" charset="0"/>
                <a:cs typeface="Century Gothic" charset="0"/>
              </a:rPr>
              <a:t>Prior sea ice thickness (SMOS) validation with the R/V Lance </a:t>
            </a:r>
            <a:endParaRPr lang="en-US" sz="32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116650" y="1940792"/>
            <a:ext cx="60579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17218" y="6461012"/>
            <a:ext cx="585549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i="1" dirty="0" err="1" smtClean="0">
                <a:latin typeface="Century Gothic" charset="0"/>
                <a:ea typeface="Century Gothic" charset="0"/>
                <a:cs typeface="Century Gothic" charset="0"/>
              </a:rPr>
              <a:t>Kaleschke</a:t>
            </a:r>
            <a:r>
              <a:rPr lang="en-US" sz="1900" b="1" i="1" dirty="0" smtClean="0">
                <a:latin typeface="Century Gothic" charset="0"/>
                <a:ea typeface="Century Gothic" charset="0"/>
                <a:cs typeface="Century Gothic" charset="0"/>
              </a:rPr>
              <a:t> et al.</a:t>
            </a:r>
            <a:r>
              <a:rPr lang="en-US" sz="1900" b="1" dirty="0" smtClean="0">
                <a:latin typeface="Century Gothic" charset="0"/>
                <a:ea typeface="Century Gothic" charset="0"/>
                <a:cs typeface="Century Gothic" charset="0"/>
              </a:rPr>
              <a:t> [2015]</a:t>
            </a:r>
            <a:endParaRPr lang="en-US" sz="19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134100" y="0"/>
            <a:ext cx="0" cy="681495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63155" y="634952"/>
            <a:ext cx="5726457" cy="5406360"/>
            <a:chOff x="748962" y="402769"/>
            <a:chExt cx="4478384" cy="468568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62" y="402769"/>
              <a:ext cx="3111903" cy="3446853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428" y="800499"/>
              <a:ext cx="3113454" cy="3462923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553" y="1259152"/>
              <a:ext cx="3112880" cy="3462923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466" y="1641599"/>
              <a:ext cx="3112880" cy="3446853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  <a:scene3d>
              <a:camera prst="isometricOffAxis1Right"/>
              <a:lightRig rig="threePt" dir="t"/>
            </a:scene3d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62" y="3429000"/>
            <a:ext cx="4544942" cy="3429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02999" y="2064319"/>
            <a:ext cx="56168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entury Gothic" charset="0"/>
                <a:ea typeface="Century Gothic" charset="0"/>
                <a:cs typeface="Century Gothic" charset="0"/>
              </a:rPr>
              <a:t>• SMOS reproduces the spatial patterns of sea ice </a:t>
            </a:r>
            <a:r>
              <a:rPr lang="en-US" sz="2600" smtClean="0">
                <a:latin typeface="Century Gothic" charset="0"/>
                <a:ea typeface="Century Gothic" charset="0"/>
                <a:cs typeface="Century Gothic" charset="0"/>
              </a:rPr>
              <a:t>thickness in the Barents Sea</a:t>
            </a:r>
            <a:endParaRPr lang="en-US" sz="2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62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KEY POINTS</a:t>
            </a:r>
            <a:endParaRPr lang="en-US" sz="4400" b="1" dirty="0">
              <a:solidFill>
                <a:schemeClr val="accent1">
                  <a:lumMod val="40000"/>
                  <a:lumOff val="6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6898" y="264898"/>
            <a:ext cx="11618204" cy="5632312"/>
            <a:chOff x="221699" y="636260"/>
            <a:chExt cx="11618204" cy="5632312"/>
          </a:xfrm>
        </p:grpSpPr>
        <p:sp>
          <p:nvSpPr>
            <p:cNvPr id="3" name="TextBox 2"/>
            <p:cNvSpPr txBox="1"/>
            <p:nvPr/>
          </p:nvSpPr>
          <p:spPr>
            <a:xfrm>
              <a:off x="744920" y="636261"/>
              <a:ext cx="11094983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What are the </a:t>
              </a:r>
              <a:r>
                <a:rPr lang="en-US" sz="40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advantages</a:t>
              </a:r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 and </a:t>
              </a:r>
              <a:r>
                <a:rPr lang="en-US" sz="40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entury Gothic" charset="0"/>
                  <a:ea typeface="Century Gothic" charset="0"/>
                  <a:cs typeface="Century Gothic" charset="0"/>
                </a:rPr>
                <a:t>concerns</a:t>
              </a:r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 in the passive microwave satellite record of (pan-Arctic) sea ice?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Importance of using ground observations as validation/uncertainty for remote sensing and climate models</a:t>
              </a:r>
            </a:p>
            <a:p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  <a:p>
              <a:r>
                <a:rPr lang="en-US" sz="4000" dirty="0" smtClean="0">
                  <a:latin typeface="Century Gothic" charset="0"/>
                  <a:ea typeface="Century Gothic" charset="0"/>
                  <a:cs typeface="Century Gothic" charset="0"/>
                </a:rPr>
                <a:t>Opportunities in pan-Arctic remote sensing</a:t>
              </a:r>
              <a:endParaRPr lang="en-US" sz="4000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4" name="Left Brace 3"/>
            <p:cNvSpPr/>
            <p:nvPr/>
          </p:nvSpPr>
          <p:spPr>
            <a:xfrm>
              <a:off x="221699" y="636260"/>
              <a:ext cx="523221" cy="5632311"/>
            </a:xfrm>
            <a:prstGeom prst="leftBrace">
              <a:avLst/>
            </a:prstGeom>
            <a:ln w="889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97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130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29AF8C">
                    <a:lumMod val="40000"/>
                    <a:lumOff val="6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RESEARCH INTERESTS</a:t>
            </a:r>
            <a:endParaRPr lang="en-US" sz="4400" b="1" dirty="0">
              <a:solidFill>
                <a:srgbClr val="29AF8C">
                  <a:lumMod val="40000"/>
                  <a:lumOff val="60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971" y="1088351"/>
            <a:ext cx="11443855" cy="1211956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971" y="1088351"/>
            <a:ext cx="114438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3600" dirty="0">
                <a:solidFill>
                  <a:prstClr val="white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solidFill>
                  <a:prstClr val="white"/>
                </a:solidFill>
                <a:latin typeface="Century Gothic" charset="0"/>
                <a:ea typeface="Century Gothic" charset="0"/>
                <a:cs typeface="Century Gothic" charset="0"/>
              </a:rPr>
              <a:t>Long-term internal variability of the large-scale atmospheric circulation 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Atmospheric forcing and responses to changes in Arctic sea ice cover (and thickness)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 smtClean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 Teleconnections between the tropics, </a:t>
            </a:r>
            <a:r>
              <a:rPr lang="en-US" sz="3600" dirty="0" err="1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midlatitudes</a:t>
            </a: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, and Arctic</a:t>
            </a:r>
            <a:endParaRPr lang="en-US" sz="3600" dirty="0">
              <a:solidFill>
                <a:srgbClr val="E7E6E6">
                  <a:lumMod val="50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34100" y="5159817"/>
            <a:ext cx="5863934" cy="1613647"/>
            <a:chOff x="6057898" y="4995297"/>
            <a:chExt cx="5863934" cy="1613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381" y="4995297"/>
              <a:ext cx="2420471" cy="161364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898" y="4995297"/>
              <a:ext cx="2420471" cy="16136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12"/>
            <a:stretch/>
          </p:blipFill>
          <p:spPr>
            <a:xfrm>
              <a:off x="9833264" y="4995297"/>
              <a:ext cx="2088568" cy="1613647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6763871" y="5011900"/>
            <a:ext cx="5015955" cy="13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130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29AF8C">
                    <a:lumMod val="40000"/>
                    <a:lumOff val="6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RESEARCH INTERESTS</a:t>
            </a:r>
            <a:endParaRPr lang="en-US" sz="4400" b="1" dirty="0">
              <a:solidFill>
                <a:srgbClr val="29AF8C">
                  <a:lumMod val="40000"/>
                  <a:lumOff val="60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971" y="2688544"/>
            <a:ext cx="11443855" cy="1211956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971" y="1088351"/>
            <a:ext cx="114438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Long-term internal variability of the large-scale atmospheric circulation 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Atmospheric forcing and responses to changes in Arctic sea ice cover (and thickness)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 smtClean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 Teleconnections between the tropics, </a:t>
            </a:r>
            <a:r>
              <a:rPr lang="en-US" sz="3600" dirty="0" err="1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midlatitudes</a:t>
            </a: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, and Arctic</a:t>
            </a:r>
            <a:endParaRPr lang="en-US" sz="3600" dirty="0">
              <a:solidFill>
                <a:srgbClr val="E7E6E6">
                  <a:lumMod val="50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34100" y="5159817"/>
            <a:ext cx="5863934" cy="1613647"/>
            <a:chOff x="6057898" y="4995297"/>
            <a:chExt cx="5863934" cy="1613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381" y="4995297"/>
              <a:ext cx="2420471" cy="161364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898" y="4995297"/>
              <a:ext cx="2420471" cy="161364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12"/>
            <a:stretch/>
          </p:blipFill>
          <p:spPr>
            <a:xfrm>
              <a:off x="9833264" y="4995297"/>
              <a:ext cx="2088568" cy="1613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4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34100" y="5159817"/>
            <a:ext cx="5863934" cy="1613647"/>
            <a:chOff x="6057898" y="4995297"/>
            <a:chExt cx="5863934" cy="161364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381" y="4995297"/>
              <a:ext cx="2420471" cy="16136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898" y="4995297"/>
              <a:ext cx="2420471" cy="16136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12"/>
            <a:stretch/>
          </p:blipFill>
          <p:spPr>
            <a:xfrm>
              <a:off x="9833264" y="4995297"/>
              <a:ext cx="2088568" cy="1613647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548718" y="4894728"/>
            <a:ext cx="5643281" cy="197595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30" y="6114684"/>
            <a:ext cx="7661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29AF8C">
                    <a:lumMod val="40000"/>
                    <a:lumOff val="6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RESEARCH INTERESTS</a:t>
            </a:r>
            <a:endParaRPr lang="en-US" sz="4400" b="1" dirty="0">
              <a:solidFill>
                <a:srgbClr val="29AF8C">
                  <a:lumMod val="40000"/>
                  <a:lumOff val="60000"/>
                </a:srgb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971" y="4248408"/>
            <a:ext cx="11443855" cy="1211956"/>
          </a:xfrm>
          <a:prstGeom prst="rect">
            <a:avLst/>
          </a:prstGeom>
          <a:solidFill>
            <a:schemeClr val="accent1">
              <a:lumMod val="40000"/>
              <a:lumOff val="60000"/>
              <a:alpha val="19000"/>
            </a:schemeClr>
          </a:solidFill>
          <a:ln w="1143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971" y="1088351"/>
            <a:ext cx="114438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3600" dirty="0">
                <a:solidFill>
                  <a:schemeClr val="bg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Long-term internal variability of the large-scale atmospheric circulation 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3600" dirty="0" smtClean="0">
                <a:solidFill>
                  <a:srgbClr val="E7E6E6">
                    <a:lumMod val="50000"/>
                  </a:srgbClr>
                </a:solidFill>
                <a:latin typeface="Century Gothic" charset="0"/>
                <a:ea typeface="Century Gothic" charset="0"/>
                <a:cs typeface="Century Gothic" charset="0"/>
              </a:rPr>
              <a:t>Atmospheric forcing and responses to changes in Arctic sea ice cover (and thickness)</a:t>
            </a:r>
          </a:p>
          <a:p>
            <a:pPr marL="342900" indent="-342900">
              <a:buFont typeface="+mj-lt"/>
              <a:buAutoNum type="arabicParenR"/>
            </a:pPr>
            <a:endParaRPr lang="en-US" sz="1600" dirty="0" smtClean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endParaRPr lang="en-US" sz="1600" dirty="0">
              <a:solidFill>
                <a:prstClr val="white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 Teleconnections between the tropics, </a:t>
            </a:r>
            <a:r>
              <a:rPr lang="en-US" sz="3600" dirty="0" err="1" smtClean="0">
                <a:latin typeface="Century Gothic" charset="0"/>
                <a:ea typeface="Century Gothic" charset="0"/>
                <a:cs typeface="Century Gothic" charset="0"/>
              </a:rPr>
              <a:t>midlatitudes</a:t>
            </a: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, and Arctic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680"/>
            <a:ext cx="12191999" cy="684532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" y="2318295"/>
            <a:ext cx="12091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latin typeface="Century Gothic" charset="0"/>
                <a:ea typeface="Century Gothic" charset="0"/>
                <a:cs typeface="Century Gothic" charset="0"/>
              </a:rPr>
              <a:t>Current</a:t>
            </a:r>
            <a:r>
              <a:rPr lang="en-US" sz="7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sz="7000" b="1" dirty="0" smtClean="0">
                <a:latin typeface="Century Gothic" charset="0"/>
                <a:ea typeface="Century Gothic" charset="0"/>
                <a:cs typeface="Century Gothic" charset="0"/>
              </a:rPr>
              <a:t>Project</a:t>
            </a:r>
            <a:endParaRPr lang="en-US" sz="70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47365" y="5392271"/>
            <a:ext cx="2057400" cy="8202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6317" y="5439336"/>
            <a:ext cx="3290047" cy="3563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0106" y="5150224"/>
            <a:ext cx="3222812" cy="645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42883" y="5358654"/>
            <a:ext cx="2048435" cy="645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2680"/>
            <a:ext cx="12191999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40" y="2318295"/>
            <a:ext cx="120919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Variability </a:t>
            </a:r>
            <a:r>
              <a:rPr lang="en-US" sz="7000" b="1" dirty="0" smtClean="0">
                <a:latin typeface="Century Gothic" charset="0"/>
                <a:ea typeface="Century Gothic" charset="0"/>
                <a:cs typeface="Century Gothic" charset="0"/>
              </a:rPr>
              <a:t>of Arctic sea ice thickness</a:t>
            </a:r>
            <a:endParaRPr lang="en-US" sz="7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47365" y="5446059"/>
            <a:ext cx="2030506" cy="591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0106" y="5150224"/>
            <a:ext cx="3222812" cy="6454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5524346" y="2998114"/>
            <a:ext cx="120919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Sea Ice Thickness</a:t>
            </a:r>
            <a:endParaRPr lang="en-US" sz="5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5524346" y="2998114"/>
            <a:ext cx="120919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entury Gothic" charset="0"/>
                <a:ea typeface="Century Gothic" charset="0"/>
                <a:cs typeface="Century Gothic" charset="0"/>
              </a:rPr>
              <a:t>Sea Ice Thickness</a:t>
            </a:r>
            <a:endParaRPr lang="en-US" sz="5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251</Words>
  <Application>Microsoft Macintosh PowerPoint</Application>
  <PresentationFormat>Widescreen</PresentationFormat>
  <Paragraphs>51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Century Gothic</vt:lpstr>
      <vt:lpstr>Arial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94</cp:revision>
  <dcterms:created xsi:type="dcterms:W3CDTF">2016-11-30T16:05:36Z</dcterms:created>
  <dcterms:modified xsi:type="dcterms:W3CDTF">2017-05-31T05:47:43Z</dcterms:modified>
</cp:coreProperties>
</file>